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5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333CA-D16E-4EE3-B06A-F9C47A127BE3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2F5C9-642E-470D-A680-72557C54883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576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2F5C9-642E-470D-A680-72557C548835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439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2F5C9-642E-470D-A680-72557C548835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06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418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403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2176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131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6559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7370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6442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13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119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022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225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2530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67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419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407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864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723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9CC75F5-BE5F-4776-8278-8E2AB6FD3735}" type="datetimeFigureOut">
              <a:rPr lang="es-CL" smtClean="0"/>
              <a:t>29-11-2024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1D1B-8BF7-4BF1-95BA-A58C3CD2BB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1353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AA29D9F-D1AC-E5EE-6F34-2ED11E95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37FC055-6B77-1EA7-42A6-8FD6ECAC361D}"/>
              </a:ext>
            </a:extLst>
          </p:cNvPr>
          <p:cNvSpPr txBox="1"/>
          <p:nvPr/>
        </p:nvSpPr>
        <p:spPr>
          <a:xfrm>
            <a:off x="5624423" y="348730"/>
            <a:ext cx="59752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latin typeface="Agency FB" panose="020B0503020202020204" pitchFamily="34" charset="0"/>
              </a:rPr>
              <a:t>Proyectos de Construcción Pública en Chile (2018-2023): Un Análisis Integral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39434A-751E-1808-D93A-82D5D0974F44}"/>
              </a:ext>
            </a:extLst>
          </p:cNvPr>
          <p:cNvSpPr txBox="1"/>
          <p:nvPr/>
        </p:nvSpPr>
        <p:spPr>
          <a:xfrm>
            <a:off x="5624423" y="4195536"/>
            <a:ext cx="6165010" cy="173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gestión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las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públicas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Chile es un pilar fundamental para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el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desarrollo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del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país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pero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enfrenta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desafíos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importantes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. </a:t>
            </a:r>
            <a:r>
              <a:rPr lang="es-CL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Este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proyecto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analiza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integralmente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los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datos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públicas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entre 2018 y 2023,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utilizando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herramientas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ciencia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datos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para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comprender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su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desempeño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proponer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mejoras</a:t>
            </a:r>
            <a:r>
              <a:rPr lang="en-US" sz="2000" dirty="0"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  <p:pic>
        <p:nvPicPr>
          <p:cNvPr id="14" name="Imagen 13" descr="Un joven con una playera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F997EBC-1132-95D6-1F10-279432398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9" y="2765839"/>
            <a:ext cx="1802016" cy="17385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n 15" descr="Cara de una persona&#10;&#10;Descripción generada automáticamente">
            <a:extLst>
              <a:ext uri="{FF2B5EF4-FFF2-40B4-BE49-F238E27FC236}">
                <a16:creationId xmlns:a16="http://schemas.microsoft.com/office/drawing/2014/main" id="{E5EF2402-5593-F181-F570-420D3EDC8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28" y="1373580"/>
            <a:ext cx="1948017" cy="1867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n 17" descr="Un joven con cabello corto&#10;&#10;Descripción generada automáticamente con confianza media">
            <a:extLst>
              <a:ext uri="{FF2B5EF4-FFF2-40B4-BE49-F238E27FC236}">
                <a16:creationId xmlns:a16="http://schemas.microsoft.com/office/drawing/2014/main" id="{2707DFCC-CD23-41CD-16A6-680F74982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6" y="298152"/>
            <a:ext cx="1948016" cy="18526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E5A0AD9-B102-D8BE-C08C-61D9126550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407" t="7164" r="33575" b="29744"/>
          <a:stretch/>
        </p:blipFill>
        <p:spPr>
          <a:xfrm>
            <a:off x="2946829" y="3800446"/>
            <a:ext cx="1802016" cy="17385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7340760-638D-C359-8441-89A0A76244C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519" b="35933"/>
          <a:stretch/>
        </p:blipFill>
        <p:spPr>
          <a:xfrm>
            <a:off x="531336" y="4916649"/>
            <a:ext cx="1843086" cy="16278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6063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CC2F8F8A-55EE-353A-5649-214CF1A7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28"/>
            <a:ext cx="12192000" cy="686342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6EC506-789F-109B-7033-E9FFB0184497}"/>
              </a:ext>
            </a:extLst>
          </p:cNvPr>
          <p:cNvSpPr txBox="1"/>
          <p:nvPr/>
        </p:nvSpPr>
        <p:spPr>
          <a:xfrm>
            <a:off x="292635" y="452961"/>
            <a:ext cx="3340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>
                <a:latin typeface="Agency FB" panose="020B0503020202020204" pitchFamily="34" charset="0"/>
              </a:rPr>
              <a:t>Recomendaciones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4B9810-1D86-B26A-8A66-F94F4930E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5" y="1508398"/>
            <a:ext cx="3402288" cy="23877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CEBA90-40AA-F7AE-907F-D4F4C6B9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23" y="1519929"/>
            <a:ext cx="3402288" cy="23877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50313A-FDA6-07A5-0FF0-15CF2BFE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5" y="4068046"/>
            <a:ext cx="3402288" cy="23877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4CF10B-2988-67A9-15FF-140FF21D8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786" y="4068046"/>
            <a:ext cx="3401863" cy="23898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0D01E9-B77A-BCF5-35E1-0FE0D8562F84}"/>
              </a:ext>
            </a:extLst>
          </p:cNvPr>
          <p:cNvSpPr txBox="1"/>
          <p:nvPr/>
        </p:nvSpPr>
        <p:spPr>
          <a:xfrm>
            <a:off x="354563" y="1550166"/>
            <a:ext cx="290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dirty="0">
                <a:latin typeface="Agency FB" panose="020B0503020202020204" pitchFamily="34" charset="0"/>
              </a:rPr>
              <a:t>Mejorar la Planificación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8429D2-9CD1-7BDB-F260-EB4FBADB2483}"/>
              </a:ext>
            </a:extLst>
          </p:cNvPr>
          <p:cNvSpPr txBox="1"/>
          <p:nvPr/>
        </p:nvSpPr>
        <p:spPr>
          <a:xfrm>
            <a:off x="569442" y="2120641"/>
            <a:ext cx="29049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Agency FB" panose="020B0503020202020204" pitchFamily="34" charset="0"/>
              </a:rPr>
              <a:t>Implementar sistemas de planificación más robustos y flexibles para minimizar los riesgos de atrasos y sobrecostos.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F903A0E-1649-DE6A-AD0E-128ECED7B66E}"/>
              </a:ext>
            </a:extLst>
          </p:cNvPr>
          <p:cNvSpPr txBox="1"/>
          <p:nvPr/>
        </p:nvSpPr>
        <p:spPr>
          <a:xfrm>
            <a:off x="3965786" y="1550166"/>
            <a:ext cx="3401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dirty="0">
                <a:latin typeface="Agency FB" panose="020B0503020202020204" pitchFamily="34" charset="0"/>
              </a:rPr>
              <a:t>Promover la Competitividad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B86B2C-60AD-1853-F2BA-911FBAA56292}"/>
              </a:ext>
            </a:extLst>
          </p:cNvPr>
          <p:cNvSpPr txBox="1"/>
          <p:nvPr/>
        </p:nvSpPr>
        <p:spPr>
          <a:xfrm>
            <a:off x="4123705" y="2187378"/>
            <a:ext cx="30860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Agency FB" panose="020B0503020202020204" pitchFamily="34" charset="0"/>
              </a:rPr>
              <a:t>Fomentar la participación de más empresas en el mercado de contratos públicos para aumentar la competencia y la eficiencia</a:t>
            </a:r>
            <a:endParaRPr lang="es-CL" dirty="0">
              <a:latin typeface="Agency FB" panose="020B0503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7C78CAD-4D1E-D869-9C17-0BC907CC99F9}"/>
              </a:ext>
            </a:extLst>
          </p:cNvPr>
          <p:cNvSpPr txBox="1"/>
          <p:nvPr/>
        </p:nvSpPr>
        <p:spPr>
          <a:xfrm>
            <a:off x="354563" y="4213163"/>
            <a:ext cx="268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dirty="0">
                <a:latin typeface="Agency FB" panose="020B0503020202020204" pitchFamily="34" charset="0"/>
              </a:rPr>
              <a:t>Fortalecer la Gestión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065409-BBFA-266A-0ADB-7E9B93AAF523}"/>
              </a:ext>
            </a:extLst>
          </p:cNvPr>
          <p:cNvSpPr txBox="1"/>
          <p:nvPr/>
        </p:nvSpPr>
        <p:spPr>
          <a:xfrm>
            <a:off x="488577" y="4674828"/>
            <a:ext cx="29484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Agency FB" panose="020B0503020202020204" pitchFamily="34" charset="0"/>
              </a:rPr>
              <a:t>Capacitar a los equipos de gestión de proyectos para mejorar sus habilidades y conocimientos en la planificación, ejecución y control de obras públicas.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3EBF403-DD0F-BD9D-1024-FFBE7D52D9E1}"/>
              </a:ext>
            </a:extLst>
          </p:cNvPr>
          <p:cNvSpPr txBox="1"/>
          <p:nvPr/>
        </p:nvSpPr>
        <p:spPr>
          <a:xfrm>
            <a:off x="4123705" y="4837487"/>
            <a:ext cx="27743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Agency FB" panose="020B0503020202020204" pitchFamily="34" charset="0"/>
              </a:rPr>
              <a:t>Garantizar la transparencia en la adjudicación de contratos y el acceso público a la información sobre los proyectos de obras públicas.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FCFEC4D-A07A-662C-3B6F-83D13CA2BA70}"/>
              </a:ext>
            </a:extLst>
          </p:cNvPr>
          <p:cNvSpPr txBox="1"/>
          <p:nvPr/>
        </p:nvSpPr>
        <p:spPr>
          <a:xfrm>
            <a:off x="3965786" y="4042208"/>
            <a:ext cx="29450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 dirty="0">
                <a:latin typeface="Agency FB" panose="020B0503020202020204" pitchFamily="34" charset="0"/>
              </a:rPr>
              <a:t>Transparencia y </a:t>
            </a:r>
          </a:p>
          <a:p>
            <a:r>
              <a:rPr lang="es-ES" sz="2200" b="1" dirty="0">
                <a:latin typeface="Agency FB" panose="020B0503020202020204" pitchFamily="34" charset="0"/>
              </a:rPr>
              <a:t>Acceso a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67543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460CC41-3ED7-D70C-5B98-9394F885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" y="-24445"/>
            <a:ext cx="12191234" cy="690689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6A3C30-B555-37D8-8687-A9765D89D055}"/>
              </a:ext>
            </a:extLst>
          </p:cNvPr>
          <p:cNvSpPr txBox="1"/>
          <p:nvPr/>
        </p:nvSpPr>
        <p:spPr>
          <a:xfrm>
            <a:off x="686927" y="543009"/>
            <a:ext cx="3735548" cy="620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 err="1">
                <a:solidFill>
                  <a:srgbClr val="FFFFFF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Pregunta</a:t>
            </a:r>
            <a:r>
              <a:rPr lang="en-US" sz="3600" b="1" dirty="0">
                <a:solidFill>
                  <a:srgbClr val="FFFFFF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y </a:t>
            </a:r>
            <a:r>
              <a:rPr lang="en-US" sz="3600" b="1" dirty="0" err="1">
                <a:solidFill>
                  <a:srgbClr val="FFFFFF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Objetivos</a:t>
            </a:r>
            <a:endParaRPr lang="en-US" sz="3600" b="1" dirty="0">
              <a:latin typeface="Agency FB" panose="020B0503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9ADA91-2E59-342D-067E-B277C7F1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7" y="1603003"/>
            <a:ext cx="487722" cy="57917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37AFC29-7CDC-27E5-C692-C71CE4D2CE11}"/>
              </a:ext>
            </a:extLst>
          </p:cNvPr>
          <p:cNvSpPr txBox="1"/>
          <p:nvPr/>
        </p:nvSpPr>
        <p:spPr>
          <a:xfrm>
            <a:off x="1174649" y="1716961"/>
            <a:ext cx="2265542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 err="1">
                <a:solidFill>
                  <a:srgbClr val="CAD6DE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Pregunta</a:t>
            </a:r>
            <a:r>
              <a:rPr lang="en-US" sz="2000" b="1" dirty="0">
                <a:solidFill>
                  <a:srgbClr val="CAD6DE"/>
                </a:solidFill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principal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1C8CC27-AABE-2FD6-D680-CEE7FC79440A}"/>
              </a:ext>
            </a:extLst>
          </p:cNvPr>
          <p:cNvSpPr txBox="1"/>
          <p:nvPr/>
        </p:nvSpPr>
        <p:spPr>
          <a:xfrm>
            <a:off x="1083742" y="2182173"/>
            <a:ext cx="3500887" cy="1349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¿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Qué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factores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influyen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el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retraso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las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públicas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Chile y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cómo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estos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pueden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gestionarse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para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mejorar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su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desempeño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?</a:t>
            </a:r>
            <a:endParaRPr lang="en-US" sz="15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8C1548B-DE60-BCBA-84D5-451D788349CE}"/>
              </a:ext>
            </a:extLst>
          </p:cNvPr>
          <p:cNvSpPr txBox="1"/>
          <p:nvPr/>
        </p:nvSpPr>
        <p:spPr>
          <a:xfrm>
            <a:off x="1181585" y="4135549"/>
            <a:ext cx="1833113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Objetivo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1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FFAEF84-F1E0-506F-1153-69C9BE73FC1B}"/>
              </a:ext>
            </a:extLst>
          </p:cNvPr>
          <p:cNvSpPr txBox="1"/>
          <p:nvPr/>
        </p:nvSpPr>
        <p:spPr>
          <a:xfrm>
            <a:off x="1179273" y="4492594"/>
            <a:ext cx="3776932" cy="1990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Evaluar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la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eficiencia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del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manejo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las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públicas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del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estado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analizando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datos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históricos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para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determinar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qué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tan bien se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han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gestionado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los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proyectos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términos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tiempo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costos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resultados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finales.</a:t>
            </a:r>
            <a:endParaRPr lang="en-US" sz="15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424CC039-D61A-42D8-E8ED-A91C04E5F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51" y="4027382"/>
            <a:ext cx="487722" cy="579170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C319929D-320E-DE47-C27B-9906505AC937}"/>
              </a:ext>
            </a:extLst>
          </p:cNvPr>
          <p:cNvSpPr txBox="1"/>
          <p:nvPr/>
        </p:nvSpPr>
        <p:spPr>
          <a:xfrm>
            <a:off x="6043810" y="1714056"/>
            <a:ext cx="1368724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Objetivo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2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7188130-ED4D-B338-6B82-A962322EDA89}"/>
              </a:ext>
            </a:extLst>
          </p:cNvPr>
          <p:cNvSpPr txBox="1"/>
          <p:nvPr/>
        </p:nvSpPr>
        <p:spPr>
          <a:xfrm>
            <a:off x="6046122" y="2085911"/>
            <a:ext cx="4254945" cy="1676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Desarrollar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un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sistema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predictivo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que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calcule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el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porcentaje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éxito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nuevos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proyectos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basándose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características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similares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a las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obras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previas,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como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ubicación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tipo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obra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empresa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contratista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entre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otras</a:t>
            </a:r>
            <a:r>
              <a:rPr lang="en-US" sz="1800" dirty="0"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5F605FF-EE41-FF87-7489-9FB20CAEE0CB}"/>
              </a:ext>
            </a:extLst>
          </p:cNvPr>
          <p:cNvSpPr txBox="1"/>
          <p:nvPr/>
        </p:nvSpPr>
        <p:spPr>
          <a:xfrm>
            <a:off x="6095617" y="4504090"/>
            <a:ext cx="3863932" cy="1986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Identificar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causas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ineficiencia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investigando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las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principales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razones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detrás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los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retrasos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sobrecostos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proyectos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problemáticos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considerando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factores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técnicos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administrativos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económicos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15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externos</a:t>
            </a:r>
            <a:r>
              <a:rPr lang="en-US" sz="1500" dirty="0"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500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D6637B0-836A-9C76-8CF6-AD4808C93251}"/>
              </a:ext>
            </a:extLst>
          </p:cNvPr>
          <p:cNvSpPr txBox="1"/>
          <p:nvPr/>
        </p:nvSpPr>
        <p:spPr>
          <a:xfrm>
            <a:off x="6048434" y="4135549"/>
            <a:ext cx="1415497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Objetivo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3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0684B1A2-577E-EA7C-C136-7817A4163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776" y="1618968"/>
            <a:ext cx="487722" cy="57917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F972A331-CF3C-DAA7-97EE-94B7434D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400" y="4027382"/>
            <a:ext cx="487722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0" grpId="0" build="p"/>
      <p:bldP spid="22" grpId="0"/>
      <p:bldP spid="26" grpId="0"/>
      <p:bldP spid="33" grpId="0"/>
      <p:bldP spid="37" grpId="0"/>
      <p:bldP spid="41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46A74339-4A7A-1281-4F80-80BD18350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24" y="-20796"/>
            <a:ext cx="12209023" cy="687879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C7FB117-E1EE-6A49-DF60-85E264EF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63" y="834891"/>
            <a:ext cx="914531" cy="528399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9C5941-649F-202F-C910-3B304EBF602D}"/>
              </a:ext>
            </a:extLst>
          </p:cNvPr>
          <p:cNvSpPr txBox="1"/>
          <p:nvPr/>
        </p:nvSpPr>
        <p:spPr>
          <a:xfrm>
            <a:off x="1091795" y="970213"/>
            <a:ext cx="4037045" cy="340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Extracción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y </a:t>
            </a: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preparación</a:t>
            </a:r>
            <a:r>
              <a:rPr lang="en-US" sz="2000" b="1" dirty="0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 de </a:t>
            </a:r>
            <a:r>
              <a:rPr lang="en-US" sz="2000" b="1" dirty="0" err="1">
                <a:latin typeface="Agency FB" panose="020B0503020202020204" pitchFamily="34" charset="0"/>
                <a:ea typeface="Unbounded" pitchFamily="34" charset="-122"/>
                <a:cs typeface="Unbounded" pitchFamily="34" charset="-120"/>
              </a:rPr>
              <a:t>datos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C2F752-64D9-6F40-DC66-F667AE9D293F}"/>
              </a:ext>
            </a:extLst>
          </p:cNvPr>
          <p:cNvSpPr txBox="1"/>
          <p:nvPr/>
        </p:nvSpPr>
        <p:spPr>
          <a:xfrm>
            <a:off x="1091797" y="1327891"/>
            <a:ext cx="8118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Los datos fueron descargados manualmente desde datos.gob.cl, garantizando su origen público y transparente. Se eliminaron duplicados, registros inconsistentes y valores faltantes. Las fechas y variables numéricas fueron formateadas para asegurar su correcto análisis.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8BADF6-4043-0245-5E3C-2271921CF4C5}"/>
              </a:ext>
            </a:extLst>
          </p:cNvPr>
          <p:cNvSpPr txBox="1"/>
          <p:nvPr/>
        </p:nvSpPr>
        <p:spPr>
          <a:xfrm>
            <a:off x="1091795" y="20564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Análisis exploratorio de datos (EDA)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D7ACA6-18E3-D5F0-3879-CAADA0E399BD}"/>
              </a:ext>
            </a:extLst>
          </p:cNvPr>
          <p:cNvSpPr txBox="1"/>
          <p:nvPr/>
        </p:nvSpPr>
        <p:spPr>
          <a:xfrm>
            <a:off x="1091795" y="2424380"/>
            <a:ext cx="8118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Se identificaron patrones iniciales mediante histogramas, </a:t>
            </a:r>
            <a:r>
              <a:rPr lang="es-ES" sz="1400" dirty="0" err="1">
                <a:latin typeface="Agency FB" panose="020B0503020202020204" pitchFamily="34" charset="0"/>
              </a:rPr>
              <a:t>boxplots</a:t>
            </a:r>
            <a:r>
              <a:rPr lang="es-ES" sz="1400" dirty="0">
                <a:latin typeface="Agency FB" panose="020B0503020202020204" pitchFamily="34" charset="0"/>
              </a:rPr>
              <a:t> y gráficos de barras. Se evaluaron variables clave como fechas de inicio y finalización, presupuestos estimados y costos finales. Se analizaron los atrasos y costos por tipo de obra, región y empresa contratista.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AC3895-8743-A158-A3D6-B3336B82E675}"/>
              </a:ext>
            </a:extLst>
          </p:cNvPr>
          <p:cNvSpPr txBox="1"/>
          <p:nvPr/>
        </p:nvSpPr>
        <p:spPr>
          <a:xfrm>
            <a:off x="1134765" y="3201800"/>
            <a:ext cx="3600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latin typeface="Agency FB" panose="020B0503020202020204" pitchFamily="34" charset="0"/>
              </a:rPr>
              <a:t>Evaluación de atrasos y sobrecostos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75BB65-7268-81D6-0570-790400C9B168}"/>
              </a:ext>
            </a:extLst>
          </p:cNvPr>
          <p:cNvSpPr txBox="1"/>
          <p:nvPr/>
        </p:nvSpPr>
        <p:spPr>
          <a:xfrm>
            <a:off x="1134765" y="3608040"/>
            <a:ext cx="8118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Se compararon las fechas estimadas y reales de finalización para calcular los atrasos. Se compararon los presupuestos proyectados y costos finales para identificar sobrecostos. Se determinó que el retraso promedio es de 102.77 días (más de tres meses).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53C77E4-56F3-E5BF-7535-3B14B5285D80}"/>
              </a:ext>
            </a:extLst>
          </p:cNvPr>
          <p:cNvSpPr txBox="1"/>
          <p:nvPr/>
        </p:nvSpPr>
        <p:spPr>
          <a:xfrm>
            <a:off x="1134765" y="434855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latin typeface="Agency FB" panose="020B0503020202020204" pitchFamily="34" charset="0"/>
              </a:rPr>
              <a:t>Creación de un sistema predictivo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7585ECB-56F4-79B9-1EFA-F2FFE96D73CC}"/>
              </a:ext>
            </a:extLst>
          </p:cNvPr>
          <p:cNvSpPr txBox="1"/>
          <p:nvPr/>
        </p:nvSpPr>
        <p:spPr>
          <a:xfrm>
            <a:off x="1134764" y="4745593"/>
            <a:ext cx="8118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Se desarrolló un modelo basado en datos históricos para calcular el porcentaje de éxito de nuevos proyectos. El sistema considera factores como ubicación, tipo de obra, participación de empresas contratistas y condiciones externas</a:t>
            </a:r>
            <a:endParaRPr lang="es-CL" sz="1400" dirty="0">
              <a:latin typeface="Agency FB" panose="020B0503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D6AC872-D40A-CE74-3F4B-4C9939E6B59D}"/>
              </a:ext>
            </a:extLst>
          </p:cNvPr>
          <p:cNvSpPr txBox="1"/>
          <p:nvPr/>
        </p:nvSpPr>
        <p:spPr>
          <a:xfrm>
            <a:off x="1091795" y="55037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Visualización de resultados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1EE064C-2530-F224-800A-B530584C131A}"/>
              </a:ext>
            </a:extLst>
          </p:cNvPr>
          <p:cNvSpPr txBox="1"/>
          <p:nvPr/>
        </p:nvSpPr>
        <p:spPr>
          <a:xfrm>
            <a:off x="1091798" y="5903878"/>
            <a:ext cx="8118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gency FB" panose="020B0503020202020204" pitchFamily="34" charset="0"/>
              </a:rPr>
              <a:t>Se generaron </a:t>
            </a:r>
            <a:r>
              <a:rPr lang="es-ES" sz="1400" dirty="0" err="1">
                <a:latin typeface="Agency FB" panose="020B0503020202020204" pitchFamily="34" charset="0"/>
              </a:rPr>
              <a:t>dashboards</a:t>
            </a:r>
            <a:r>
              <a:rPr lang="es-ES" sz="1400" dirty="0">
                <a:latin typeface="Agency FB" panose="020B0503020202020204" pitchFamily="34" charset="0"/>
              </a:rPr>
              <a:t> interactivos para mostrar proyectos con mayores atrasos, obras con mayores sobrecostos y tendencias generales por tipo de obra y región.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B5DF77-C72E-C9AB-F7A7-59A74A285BDF}"/>
              </a:ext>
            </a:extLst>
          </p:cNvPr>
          <p:cNvSpPr txBox="1"/>
          <p:nvPr/>
        </p:nvSpPr>
        <p:spPr>
          <a:xfrm>
            <a:off x="409800" y="86597"/>
            <a:ext cx="1950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>
                <a:latin typeface="Agency FB" panose="020B0503020202020204" pitchFamily="34" charset="0"/>
              </a:rPr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67874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6DF1018-927A-9DA7-D964-6404A43B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349BC86-D873-D77F-393D-65656BCB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7" y="1685652"/>
            <a:ext cx="5410462" cy="43148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FE1AB0E-70B5-07C6-57C5-0056C9609C8A}"/>
              </a:ext>
            </a:extLst>
          </p:cNvPr>
          <p:cNvSpPr txBox="1"/>
          <p:nvPr/>
        </p:nvSpPr>
        <p:spPr>
          <a:xfrm>
            <a:off x="360144" y="4741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>
                <a:latin typeface="Agency FB" panose="020B0503020202020204" pitchFamily="34" charset="0"/>
              </a:rPr>
              <a:t>Resultados Obtenidos</a:t>
            </a:r>
            <a:endParaRPr lang="es-CL" sz="4000" b="1" dirty="0">
              <a:latin typeface="Agency FB" panose="020B0503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8063F5-7982-1144-4D36-5626C1478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13" y="1685652"/>
            <a:ext cx="5410462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19FBB3-04D5-DF13-E655-9F904ED0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D996BD0-489B-D753-2D2D-D679B11D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58" y="618499"/>
            <a:ext cx="10564483" cy="56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9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47FD1A5-B5F7-C91A-8B19-E13B936D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C1461DA-25B2-BA90-9158-372958ECD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619125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EEFB66AC-25B0-EDE2-8371-D07BB47B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257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7C371-3D54-375E-6416-CC6B892A3894}"/>
              </a:ext>
            </a:extLst>
          </p:cNvPr>
          <p:cNvSpPr txBox="1"/>
          <p:nvPr/>
        </p:nvSpPr>
        <p:spPr>
          <a:xfrm>
            <a:off x="3389462" y="732370"/>
            <a:ext cx="5612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latin typeface="Agency FB" panose="020B0503020202020204" pitchFamily="34" charset="0"/>
              </a:rPr>
              <a:t>Análisis de Obras Viales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E441A2-F75C-1D1A-F129-EDB57215CF8E}"/>
              </a:ext>
            </a:extLst>
          </p:cNvPr>
          <p:cNvSpPr txBox="1"/>
          <p:nvPr/>
        </p:nvSpPr>
        <p:spPr>
          <a:xfrm>
            <a:off x="1414731" y="2759816"/>
            <a:ext cx="1167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dirty="0">
                <a:latin typeface="Agency FB" panose="020B0503020202020204" pitchFamily="34" charset="0"/>
              </a:rPr>
              <a:t>Atrasos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B4C0E6-4812-C921-C87F-3380BC22FF0D}"/>
              </a:ext>
            </a:extLst>
          </p:cNvPr>
          <p:cNvSpPr txBox="1"/>
          <p:nvPr/>
        </p:nvSpPr>
        <p:spPr>
          <a:xfrm>
            <a:off x="345057" y="3429000"/>
            <a:ext cx="35943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gency FB" panose="020B0503020202020204" pitchFamily="34" charset="0"/>
              </a:rPr>
              <a:t>Las obras viales (carreteras y puentes) son las que más atrasos presentan, lo que sugiere problemas en la planificación y ejecución de este tipo de proyectos.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5F63CB-8DF2-9E13-EE91-DBCBB42C0D82}"/>
              </a:ext>
            </a:extLst>
          </p:cNvPr>
          <p:cNvSpPr txBox="1"/>
          <p:nvPr/>
        </p:nvSpPr>
        <p:spPr>
          <a:xfrm>
            <a:off x="5307401" y="2759815"/>
            <a:ext cx="1777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dirty="0">
                <a:latin typeface="Agency FB" panose="020B0503020202020204" pitchFamily="34" charset="0"/>
              </a:rPr>
              <a:t>Sobrecostos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AEE7BB-4CF7-5F4B-4D66-765BFBFA87FC}"/>
              </a:ext>
            </a:extLst>
          </p:cNvPr>
          <p:cNvSpPr txBox="1"/>
          <p:nvPr/>
        </p:nvSpPr>
        <p:spPr>
          <a:xfrm>
            <a:off x="4340523" y="3429000"/>
            <a:ext cx="37107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gency FB" panose="020B0503020202020204" pitchFamily="34" charset="0"/>
              </a:rPr>
              <a:t>Las obras viales también son las más costosas, lo que indica que los sobrecostos son un problema recurrente en este tipo de proyectos.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E3842BA-07A6-2D32-7504-F966DB69AE28}"/>
              </a:ext>
            </a:extLst>
          </p:cNvPr>
          <p:cNvSpPr txBox="1"/>
          <p:nvPr/>
        </p:nvSpPr>
        <p:spPr>
          <a:xfrm>
            <a:off x="9259018" y="2852148"/>
            <a:ext cx="1713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Factores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641EE82-7A17-1DA9-AE04-F21C9BBC551B}"/>
              </a:ext>
            </a:extLst>
          </p:cNvPr>
          <p:cNvSpPr txBox="1"/>
          <p:nvPr/>
        </p:nvSpPr>
        <p:spPr>
          <a:xfrm>
            <a:off x="8452449" y="3430438"/>
            <a:ext cx="30724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gency FB" panose="020B0503020202020204" pitchFamily="34" charset="0"/>
              </a:rPr>
              <a:t>Factores técnicos, climáticos y administrativos contribuyen a los atrasos y sobrecostos en las obras viales.</a:t>
            </a:r>
          </a:p>
        </p:txBody>
      </p:sp>
    </p:spTree>
    <p:extLst>
      <p:ext uri="{BB962C8B-B14F-4D97-AF65-F5344CB8AC3E}">
        <p14:creationId xmlns:p14="http://schemas.microsoft.com/office/powerpoint/2010/main" val="36430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  <p:bldP spid="11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64EA8BBD-9B3C-6EB0-C2B6-7D3E579E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9EDCD01-50F6-109C-C947-4F6E1C4A79E9}"/>
              </a:ext>
            </a:extLst>
          </p:cNvPr>
          <p:cNvSpPr txBox="1"/>
          <p:nvPr/>
        </p:nvSpPr>
        <p:spPr>
          <a:xfrm>
            <a:off x="5252348" y="0"/>
            <a:ext cx="3272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b="1" dirty="0">
                <a:latin typeface="Agency FB" panose="020B0503020202020204" pitchFamily="34" charset="0"/>
              </a:rPr>
              <a:t>Impacto Regional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34E884-482C-98DC-F473-1E7BFBFCCDA1}"/>
              </a:ext>
            </a:extLst>
          </p:cNvPr>
          <p:cNvSpPr txBox="1"/>
          <p:nvPr/>
        </p:nvSpPr>
        <p:spPr>
          <a:xfrm>
            <a:off x="5252348" y="732594"/>
            <a:ext cx="5492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Agency FB" panose="020B0503020202020204" pitchFamily="34" charset="0"/>
              </a:rPr>
              <a:t>Las regiones con mayor actividad económica presentan mayores desviaciones en costos y plazos, posiblemente debido a la magnitud y complejidad de los proyectos</a:t>
            </a:r>
            <a:endParaRPr lang="es-CL" sz="1600" dirty="0"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099FEC9-5DB9-F06E-FEE7-876ACF4DD2DC}"/>
              </a:ext>
            </a:extLst>
          </p:cNvPr>
          <p:cNvSpPr txBox="1"/>
          <p:nvPr/>
        </p:nvSpPr>
        <p:spPr>
          <a:xfrm>
            <a:off x="6544574" y="1775612"/>
            <a:ext cx="2265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Mayor Actividad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DA6566-246C-A39A-79BC-3C93297525BE}"/>
              </a:ext>
            </a:extLst>
          </p:cNvPr>
          <p:cNvSpPr txBox="1"/>
          <p:nvPr/>
        </p:nvSpPr>
        <p:spPr>
          <a:xfrm>
            <a:off x="6544574" y="2175722"/>
            <a:ext cx="5492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Las regiones con mayor actividad económica suelen tener proyectos de mayor envergadura y complejidad.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E4252D-F6AD-FF2D-05EE-D241492C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347" y="1635961"/>
            <a:ext cx="1054699" cy="16948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3317FCF-E182-9BDF-6CD3-83F175868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347" y="3216263"/>
            <a:ext cx="1054699" cy="16948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001E64-5A21-5DC8-D015-806D7F743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47" y="4796565"/>
            <a:ext cx="1054699" cy="169483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0BFFDA6-E889-39F6-72DD-E78E7D84C922}"/>
              </a:ext>
            </a:extLst>
          </p:cNvPr>
          <p:cNvSpPr txBox="1"/>
          <p:nvPr/>
        </p:nvSpPr>
        <p:spPr>
          <a:xfrm>
            <a:off x="6544574" y="3432617"/>
            <a:ext cx="1880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Desviaciones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F3BB38-265D-AD09-44E7-86F4CF973598}"/>
              </a:ext>
            </a:extLst>
          </p:cNvPr>
          <p:cNvSpPr txBox="1"/>
          <p:nvPr/>
        </p:nvSpPr>
        <p:spPr>
          <a:xfrm>
            <a:off x="6544574" y="3752824"/>
            <a:ext cx="5492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Estas regiones presentan mayores desviaciones en costos y plazos, lo que puede indicar desafíos en la gestión de proyectos complejos.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290C3C-737C-F87B-DD20-B14631C69334}"/>
              </a:ext>
            </a:extLst>
          </p:cNvPr>
          <p:cNvSpPr txBox="1"/>
          <p:nvPr/>
        </p:nvSpPr>
        <p:spPr>
          <a:xfrm>
            <a:off x="6544574" y="4991464"/>
            <a:ext cx="2265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latin typeface="Agency FB" panose="020B0503020202020204" pitchFamily="34" charset="0"/>
              </a:rPr>
              <a:t>Gestión Eficiente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66FB01-260D-59F2-66BB-3256A57B35F9}"/>
              </a:ext>
            </a:extLst>
          </p:cNvPr>
          <p:cNvSpPr txBox="1"/>
          <p:nvPr/>
        </p:nvSpPr>
        <p:spPr>
          <a:xfrm>
            <a:off x="6544574" y="5494540"/>
            <a:ext cx="5492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Es crucial desarrollar estrategias de gestión eficientes para manejar proyectos de gran escala y complejidad en estas regiones.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D38FE553-78EE-0588-93E2-5426846A4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214604"/>
            <a:ext cx="4700967" cy="64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6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05319B3-FEEA-7063-4371-0504BBA6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D76C545-9F38-9538-9D34-29105F2809C1}"/>
              </a:ext>
            </a:extLst>
          </p:cNvPr>
          <p:cNvSpPr txBox="1"/>
          <p:nvPr/>
        </p:nvSpPr>
        <p:spPr>
          <a:xfrm>
            <a:off x="4733027" y="1258821"/>
            <a:ext cx="2794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800" b="1" dirty="0">
                <a:latin typeface="Agency FB" panose="020B0503020202020204" pitchFamily="34" charset="0"/>
              </a:rPr>
              <a:t>Conclusión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8832BD-B1B9-47D1-CA68-C788FECB8638}"/>
              </a:ext>
            </a:extLst>
          </p:cNvPr>
          <p:cNvSpPr txBox="1"/>
          <p:nvPr/>
        </p:nvSpPr>
        <p:spPr>
          <a:xfrm>
            <a:off x="661359" y="2393693"/>
            <a:ext cx="109382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gency FB" panose="020B0503020202020204" pitchFamily="34" charset="0"/>
              </a:rPr>
              <a:t>El análisis integral de las obras públicas en Chile entre 2018 y 2023 revela importantes áreas de mejora en su gestión. Los resultados destacan que casi la mitad de los proyectos sufren retrasos significativos y que las obras viales son las más problemáticas, tanto en términos de costos como de tiempo.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6D435E-DA9D-7E7B-6818-3102B8DAE245}"/>
              </a:ext>
            </a:extLst>
          </p:cNvPr>
          <p:cNvSpPr txBox="1"/>
          <p:nvPr/>
        </p:nvSpPr>
        <p:spPr>
          <a:xfrm>
            <a:off x="661359" y="3863223"/>
            <a:ext cx="10938294" cy="1589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implementación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modelos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predictivos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y 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creación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herramientas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visualización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accesibles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pueden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ser clave para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optimizar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planificación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ejecución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y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evaluación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futuros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proyectos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. Este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estudio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no solo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sirve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como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una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crítica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constructiva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al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sistema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actual,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sino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que también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establece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un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marco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para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desarrollar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mejores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prácticas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gestión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pública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, con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el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objetivo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garantizar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que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los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recursos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invertidos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se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traduzcan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en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beneficios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reales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 para la </a:t>
            </a:r>
            <a:r>
              <a:rPr lang="en-US" sz="2000" dirty="0" err="1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sociedad</a:t>
            </a:r>
            <a:r>
              <a:rPr lang="en-US" sz="2000" dirty="0">
                <a:latin typeface="Agency FB" panose="020B0503020202020204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5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218</TotalTime>
  <Words>812</Words>
  <Application>Microsoft Office PowerPoint</Application>
  <PresentationFormat>Panorámica</PresentationFormat>
  <Paragraphs>53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Agency FB</vt:lpstr>
      <vt:lpstr>Aptos</vt:lpstr>
      <vt:lpstr>Cabin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Antonio Castro Hinojosa</dc:creator>
  <cp:lastModifiedBy>Martin Antonio Castro Hinojosa</cp:lastModifiedBy>
  <cp:revision>2</cp:revision>
  <dcterms:created xsi:type="dcterms:W3CDTF">2024-11-29T01:34:51Z</dcterms:created>
  <dcterms:modified xsi:type="dcterms:W3CDTF">2024-11-29T23:42:49Z</dcterms:modified>
</cp:coreProperties>
</file>